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DM Sans" pitchFamily="2" charset="0"/>
      <p:regular r:id="rId23"/>
      <p:bold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594" y="-66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02b384a4b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02b384a4b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02b384a4b_4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02b384a4b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02e676adb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02e676adb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02e676adb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202e676adb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02e676ad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02e676ad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02b384a4b_8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202b384a4b_8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02b384a4b_8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02b384a4b_8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02e676adb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02e676adb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02e676adb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02e676adb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rot="-5253984" flipH="1">
            <a:off x="611159" y="-2321086"/>
            <a:ext cx="14866784" cy="15327839"/>
          </a:xfrm>
          <a:custGeom>
            <a:avLst/>
            <a:gdLst/>
            <a:ahLst/>
            <a:cxnLst/>
            <a:rect l="l" t="t" r="r" b="b"/>
            <a:pathLst>
              <a:path w="14853376" h="15352326" extrusionOk="0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85" name="Google Shape;85;p13"/>
          <p:cNvCxnSpPr/>
          <p:nvPr/>
        </p:nvCxnSpPr>
        <p:spPr>
          <a:xfrm rot="1008">
            <a:off x="1028700" y="7129449"/>
            <a:ext cx="16230601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86" name="Google Shape;86;p13"/>
          <p:cNvGrpSpPr/>
          <p:nvPr/>
        </p:nvGrpSpPr>
        <p:grpSpPr>
          <a:xfrm>
            <a:off x="1028699" y="2765879"/>
            <a:ext cx="14540626" cy="3019157"/>
            <a:chOff x="0" y="-9525"/>
            <a:chExt cx="19387500" cy="4025542"/>
          </a:xfrm>
        </p:grpSpPr>
        <p:sp>
          <p:nvSpPr>
            <p:cNvPr id="87" name="Google Shape;87;p13"/>
            <p:cNvSpPr txBox="1"/>
            <p:nvPr/>
          </p:nvSpPr>
          <p:spPr>
            <a:xfrm>
              <a:off x="0" y="-9525"/>
              <a:ext cx="19387500" cy="2873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0" b="1">
                  <a:latin typeface="DM Sans"/>
                  <a:ea typeface="DM Sans"/>
                  <a:cs typeface="DM Sans"/>
                  <a:sym typeface="DM Sans"/>
                </a:rPr>
                <a:t>Pascal</a:t>
              </a:r>
              <a:r>
                <a:rPr lang="en-US" sz="14000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 &amp; </a:t>
              </a:r>
              <a:r>
                <a:rPr lang="en-US" sz="14000" b="1">
                  <a:latin typeface="DM Sans"/>
                  <a:ea typeface="DM Sans"/>
                  <a:cs typeface="DM Sans"/>
                  <a:sym typeface="DM Sans"/>
                </a:rPr>
                <a:t>Prolog</a:t>
              </a:r>
              <a:endParaRPr/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0" y="3400417"/>
              <a:ext cx="19387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3000" b="0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Trabajo práctico N° 1, SSL K2055</a:t>
              </a:r>
              <a:endParaRPr/>
            </a:p>
          </p:txBody>
        </p:sp>
      </p:grpSp>
      <p:sp>
        <p:nvSpPr>
          <p:cNvPr id="89" name="Google Shape;89;p13"/>
          <p:cNvSpPr txBox="1"/>
          <p:nvPr/>
        </p:nvSpPr>
        <p:spPr>
          <a:xfrm>
            <a:off x="1028700" y="8098155"/>
            <a:ext cx="2260200" cy="52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Tobias Viale</a:t>
            </a: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1028699" y="1028700"/>
            <a:ext cx="4836602" cy="447798"/>
            <a:chOff x="0" y="0"/>
            <a:chExt cx="6448803" cy="597065"/>
          </a:xfrm>
        </p:grpSpPr>
        <p:sp>
          <p:nvSpPr>
            <p:cNvPr id="91" name="Google Shape;91;p13"/>
            <p:cNvSpPr txBox="1"/>
            <p:nvPr/>
          </p:nvSpPr>
          <p:spPr>
            <a:xfrm>
              <a:off x="1026394" y="49824"/>
              <a:ext cx="5422409" cy="44979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000" b="1" i="0" u="none" strike="noStrike" cap="non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UTN FRBA</a:t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0" y="0"/>
              <a:ext cx="586209" cy="597065"/>
            </a:xfrm>
            <a:custGeom>
              <a:avLst/>
              <a:gdLst/>
              <a:ahLst/>
              <a:cxnLst/>
              <a:rect l="l" t="t" r="r" b="b"/>
              <a:pathLst>
                <a:path w="586209" h="597065" extrusionOk="0">
                  <a:moveTo>
                    <a:pt x="0" y="0"/>
                  </a:moveTo>
                  <a:lnTo>
                    <a:pt x="586209" y="0"/>
                  </a:lnTo>
                  <a:lnTo>
                    <a:pt x="586209" y="597065"/>
                  </a:lnTo>
                  <a:lnTo>
                    <a:pt x="0" y="59706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/>
              </a:stretch>
            </a:blipFill>
            <a:ln>
              <a:noFill/>
            </a:ln>
          </p:spPr>
        </p:sp>
      </p:grpSp>
      <p:sp>
        <p:nvSpPr>
          <p:cNvPr id="93" name="Google Shape;93;p13"/>
          <p:cNvSpPr txBox="1"/>
          <p:nvPr/>
        </p:nvSpPr>
        <p:spPr>
          <a:xfrm>
            <a:off x="1028699" y="8555355"/>
            <a:ext cx="2855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DM Sans"/>
                <a:ea typeface="DM Sans"/>
                <a:cs typeface="DM Sans"/>
                <a:sym typeface="DM Sans"/>
              </a:rPr>
              <a:t>Lucas Martin</a:t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4583274" y="8555350"/>
            <a:ext cx="3417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DM Sans"/>
                <a:ea typeface="DM Sans"/>
                <a:cs typeface="DM Sans"/>
                <a:sym typeface="DM Sans"/>
              </a:rPr>
              <a:t>Facundo Gallardo</a:t>
            </a:r>
            <a:endParaRPr/>
          </a:p>
        </p:txBody>
      </p:sp>
      <p:sp>
        <p:nvSpPr>
          <p:cNvPr id="95" name="Google Shape;95;p13"/>
          <p:cNvSpPr txBox="1"/>
          <p:nvPr/>
        </p:nvSpPr>
        <p:spPr>
          <a:xfrm>
            <a:off x="4583274" y="8098150"/>
            <a:ext cx="3122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DM Sans"/>
                <a:ea typeface="DM Sans"/>
                <a:cs typeface="DM Sans"/>
                <a:sym typeface="DM Sans"/>
              </a:rPr>
              <a:t>Tomas Ruggiero</a:t>
            </a:r>
            <a:endParaRPr/>
          </a:p>
        </p:txBody>
      </p:sp>
      <p:sp>
        <p:nvSpPr>
          <p:cNvPr id="96" name="Google Shape;96;p13"/>
          <p:cNvSpPr txBox="1"/>
          <p:nvPr/>
        </p:nvSpPr>
        <p:spPr>
          <a:xfrm>
            <a:off x="8001219" y="8098155"/>
            <a:ext cx="2957400" cy="2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 txBox="1"/>
          <p:nvPr/>
        </p:nvSpPr>
        <p:spPr>
          <a:xfrm>
            <a:off x="11961899" y="8043425"/>
            <a:ext cx="3122400" cy="11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 b="1">
                <a:latin typeface="DM Sans"/>
                <a:ea typeface="DM Sans"/>
                <a:cs typeface="DM Sans"/>
                <a:sym typeface="DM Sans"/>
              </a:rPr>
              <a:t>Profesora: Roxana Leituz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 rot="4778638">
            <a:off x="8482491" y="-1271368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cxnSp>
        <p:nvCxnSpPr>
          <p:cNvPr id="170" name="Google Shape;170;p22"/>
          <p:cNvCxnSpPr/>
          <p:nvPr/>
        </p:nvCxnSpPr>
        <p:spPr>
          <a:xfrm rot="10800000" flipH="1">
            <a:off x="2314800" y="1849875"/>
            <a:ext cx="12954300" cy="1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71" name="Google Shape;171;p22"/>
          <p:cNvSpPr txBox="1"/>
          <p:nvPr/>
        </p:nvSpPr>
        <p:spPr>
          <a:xfrm>
            <a:off x="2697999" y="735937"/>
            <a:ext cx="11398200" cy="103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latin typeface="DM Sans"/>
                <a:ea typeface="DM Sans"/>
                <a:cs typeface="DM Sans"/>
                <a:sym typeface="DM Sans"/>
              </a:rPr>
              <a:t>Prolog</a:t>
            </a:r>
            <a:r>
              <a:rPr lang="en-US" sz="6736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- Contexto Histórico</a:t>
            </a:r>
            <a:endParaRPr/>
          </a:p>
        </p:txBody>
      </p:sp>
      <p:sp>
        <p:nvSpPr>
          <p:cNvPr id="172" name="Google Shape;172;p22"/>
          <p:cNvSpPr txBox="1"/>
          <p:nvPr/>
        </p:nvSpPr>
        <p:spPr>
          <a:xfrm>
            <a:off x="2378783" y="2898867"/>
            <a:ext cx="10573800" cy="6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Creado por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 Alain Colmerauer y Philippe Roussel </a:t>
            </a: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en 19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72</a:t>
            </a:r>
            <a:endParaRPr/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Inicialmente estaba pensado para 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tratar algorítmicamente los lenguajes naturales</a:t>
            </a: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Terminó siendo un lenguaje semi-interpretado de programación</a:t>
            </a: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Contribuyó en el desarrollo de la quinta generación de computadoras en el 1980 por lo que se popularizó</a:t>
            </a:r>
            <a:r>
              <a:rPr lang="en-US" sz="36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14165528" y="885042"/>
            <a:ext cx="738591" cy="738591"/>
          </a:xfrm>
          <a:custGeom>
            <a:avLst/>
            <a:gdLst/>
            <a:ahLst/>
            <a:cxnLst/>
            <a:rect l="l" t="t" r="r" b="b"/>
            <a:pathLst>
              <a:path w="738591" h="738591" extrusionOk="0">
                <a:moveTo>
                  <a:pt x="0" y="0"/>
                </a:moveTo>
                <a:lnTo>
                  <a:pt x="738592" y="0"/>
                </a:lnTo>
                <a:lnTo>
                  <a:pt x="738592" y="738591"/>
                </a:lnTo>
                <a:lnTo>
                  <a:pt x="0" y="738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/>
          <p:nvPr/>
        </p:nvSpPr>
        <p:spPr>
          <a:xfrm rot="3690908">
            <a:off x="-2182596" y="718102"/>
            <a:ext cx="15548243" cy="15353890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79" name="Google Shape;179;p23"/>
          <p:cNvSpPr txBox="1"/>
          <p:nvPr/>
        </p:nvSpPr>
        <p:spPr>
          <a:xfrm>
            <a:off x="1344549" y="586862"/>
            <a:ext cx="14594100" cy="227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19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Principales Características de </a:t>
            </a:r>
            <a:r>
              <a:rPr lang="en-US" sz="6719" b="1">
                <a:latin typeface="DM Sans"/>
                <a:ea typeface="DM Sans"/>
                <a:cs typeface="DM Sans"/>
                <a:sym typeface="DM Sans"/>
              </a:rPr>
              <a:t>Prolog</a:t>
            </a:r>
            <a:endParaRPr/>
          </a:p>
        </p:txBody>
      </p:sp>
      <p:sp>
        <p:nvSpPr>
          <p:cNvPr id="180" name="Google Shape;180;p23"/>
          <p:cNvSpPr txBox="1"/>
          <p:nvPr/>
        </p:nvSpPr>
        <p:spPr>
          <a:xfrm>
            <a:off x="2243838" y="3022115"/>
            <a:ext cx="13800300" cy="70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Lenguaje </a:t>
            </a: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declarativo</a:t>
            </a:r>
            <a:endParaRPr/>
          </a:p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Los programas se ejecutan respondiendo a consultas</a:t>
            </a:r>
            <a:endParaRPr/>
          </a:p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Recursión eficiente y sencilla</a:t>
            </a:r>
            <a:endParaRPr/>
          </a:p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Amplio enfoque al backtracking </a:t>
            </a:r>
            <a:endParaRPr/>
          </a:p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No utiliza instrucciones de control de flujo</a:t>
            </a:r>
            <a:endParaRPr/>
          </a:p>
          <a:p>
            <a:pPr marL="805787" marR="0" lvl="1" indent="-402893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Utiliza una base de conocimientos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  <a:p>
            <a:pPr marL="805787" marR="0" lvl="1" indent="-402893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732"/>
              <a:buFont typeface="DM Sans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Lenguaje semi-interpretado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  <a:p>
            <a:pPr marL="805787" marR="0" lvl="1" indent="-40289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732"/>
              <a:buFont typeface="DM Sans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Tiene predicados de sort, aunque aqui usaremos algoritmos de burbuja e ordenamiento.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81" name="Google Shape;181;p23"/>
          <p:cNvCxnSpPr/>
          <p:nvPr/>
        </p:nvCxnSpPr>
        <p:spPr>
          <a:xfrm>
            <a:off x="1173888" y="1606037"/>
            <a:ext cx="15944491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82" name="Google Shape;182;p23"/>
          <p:cNvSpPr/>
          <p:nvPr/>
        </p:nvSpPr>
        <p:spPr>
          <a:xfrm>
            <a:off x="16059379" y="774908"/>
            <a:ext cx="884072" cy="643082"/>
          </a:xfrm>
          <a:custGeom>
            <a:avLst/>
            <a:gdLst/>
            <a:ahLst/>
            <a:cxnLst/>
            <a:rect l="l" t="t" r="r" b="b"/>
            <a:pathLst>
              <a:path w="884072" h="643082" extrusionOk="0">
                <a:moveTo>
                  <a:pt x="0" y="0"/>
                </a:moveTo>
                <a:lnTo>
                  <a:pt x="884072" y="0"/>
                </a:lnTo>
                <a:lnTo>
                  <a:pt x="884072" y="643082"/>
                </a:lnTo>
                <a:lnTo>
                  <a:pt x="0" y="6430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/>
        </p:nvSpPr>
        <p:spPr>
          <a:xfrm>
            <a:off x="497981" y="169817"/>
            <a:ext cx="14595600" cy="24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736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- BNF. </a:t>
            </a:r>
            <a:r>
              <a:rPr lang="en-US" sz="6736" b="1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Gramática</a:t>
            </a:r>
            <a:r>
              <a:rPr lang="en-US" sz="6736" b="1" dirty="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r>
              <a:rPr lang="en-US" sz="6736" b="1" dirty="0" err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Léxica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736" b="1" dirty="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8" name="Google Shape;188;p24"/>
          <p:cNvSpPr/>
          <p:nvPr/>
        </p:nvSpPr>
        <p:spPr>
          <a:xfrm rot="4775967">
            <a:off x="4503731" y="-917156"/>
            <a:ext cx="12473300" cy="1305462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89" name="Google Shape;189;p24"/>
          <p:cNvSpPr txBox="1"/>
          <p:nvPr/>
        </p:nvSpPr>
        <p:spPr>
          <a:xfrm>
            <a:off x="740471" y="1699263"/>
            <a:ext cx="15229200" cy="77816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15000"/>
              </a:lnSpc>
              <a:spcBef>
                <a:spcPts val="1400"/>
              </a:spcBef>
            </a:pPr>
            <a:r>
              <a:rPr lang="es-AR" sz="2000" b="1" u="sng" dirty="0">
                <a:solidFill>
                  <a:schemeClr val="dk1"/>
                </a:solidFill>
              </a:rPr>
              <a:t>Tokens Básicos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&lt;token&gt; ::= &lt;palabra reservada&gt; | &lt;identificador&gt; | &lt;constante&gt; | &lt;literal de cadena&gt; | &lt;</a:t>
            </a:r>
            <a:r>
              <a:rPr lang="es-AR" sz="2000" dirty="0" err="1">
                <a:solidFill>
                  <a:schemeClr val="dk1"/>
                </a:solidFill>
              </a:rPr>
              <a:t>punctuator</a:t>
            </a:r>
            <a:r>
              <a:rPr lang="es-AR" sz="2000" dirty="0">
                <a:solidFill>
                  <a:schemeClr val="dk1"/>
                </a:solidFill>
              </a:rPr>
              <a:t>&gt; | &lt;operador&gt; | &lt;delimitador&gt;</a:t>
            </a:r>
            <a:br>
              <a:rPr lang="es-AR" sz="2800" b="0" dirty="0">
                <a:effectLst/>
              </a:rPr>
            </a:br>
            <a:r>
              <a:rPr lang="es-AR" sz="2000" b="1" u="sng" dirty="0">
                <a:solidFill>
                  <a:schemeClr val="dk1"/>
                </a:solidFill>
              </a:rPr>
              <a:t>Palabras Reservadas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&lt;palabra reservada&gt; ::= </a:t>
            </a:r>
            <a:r>
              <a:rPr lang="es-AR" sz="2000" dirty="0" err="1">
                <a:solidFill>
                  <a:schemeClr val="dk1"/>
                </a:solidFill>
              </a:rPr>
              <a:t>is</a:t>
            </a:r>
            <a:r>
              <a:rPr lang="es-AR" sz="2000" dirty="0">
                <a:solidFill>
                  <a:schemeClr val="dk1"/>
                </a:solidFill>
              </a:rPr>
              <a:t> | =.. | </a:t>
            </a:r>
            <a:r>
              <a:rPr lang="es-AR" sz="2000" dirty="0" err="1">
                <a:solidFill>
                  <a:schemeClr val="dk1"/>
                </a:solidFill>
              </a:rPr>
              <a:t>functor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arg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asserta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assertz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retract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abolish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clause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call</a:t>
            </a:r>
            <a:r>
              <a:rPr lang="es-AR" sz="2000" dirty="0">
                <a:solidFill>
                  <a:schemeClr val="dk1"/>
                </a:solidFill>
              </a:rPr>
              <a:t> | catch | </a:t>
            </a:r>
            <a:r>
              <a:rPr lang="es-AR" sz="2000" dirty="0" err="1">
                <a:solidFill>
                  <a:schemeClr val="dk1"/>
                </a:solidFill>
              </a:rPr>
              <a:t>throw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bagof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setof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findall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forall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repeat</a:t>
            </a:r>
            <a:r>
              <a:rPr lang="es-AR" sz="2000" dirty="0">
                <a:solidFill>
                  <a:schemeClr val="dk1"/>
                </a:solidFill>
              </a:rPr>
              <a:t> | </a:t>
            </a:r>
            <a:r>
              <a:rPr lang="es-AR" sz="2000" dirty="0" err="1">
                <a:solidFill>
                  <a:schemeClr val="dk1"/>
                </a:solidFill>
              </a:rPr>
              <a:t>not</a:t>
            </a:r>
            <a:r>
              <a:rPr lang="es-AR" sz="2000" dirty="0">
                <a:solidFill>
                  <a:schemeClr val="dk1"/>
                </a:solidFill>
              </a:rPr>
              <a:t> | ; | -&gt; | *-&gt; | = | \= | == | \== | @&lt; | @&gt; | @=&lt; | @&gt;= | =:= | =\=</a:t>
            </a:r>
            <a:br>
              <a:rPr lang="es-AR" sz="2800" b="0" dirty="0">
                <a:effectLst/>
              </a:rPr>
            </a:br>
            <a:r>
              <a:rPr lang="es-AR" sz="2000" b="1" u="sng" dirty="0">
                <a:solidFill>
                  <a:schemeClr val="dk1"/>
                </a:solidFill>
              </a:rPr>
              <a:t>Identificadores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&lt;identificador&gt; ::= &lt;letra&gt; {&lt;letra o dígito&gt;}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&lt;letra&gt; ::= a | b | c | ... | z | A | B | ... | Z | _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&lt;letra o dígito&gt; ::= &lt;letra&gt; | &lt;dígito&gt;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&lt;dígito&gt; ::= 0 | 1 | ... | 9</a:t>
            </a:r>
            <a:br>
              <a:rPr lang="es-AR" sz="2000" b="1" u="sng" dirty="0">
                <a:solidFill>
                  <a:schemeClr val="dk1"/>
                </a:solidFill>
              </a:rPr>
            </a:br>
            <a:r>
              <a:rPr lang="es-AR" sz="2000" b="1" u="sng" dirty="0" err="1">
                <a:solidFill>
                  <a:schemeClr val="dk1"/>
                </a:solidFill>
              </a:rPr>
              <a:t>Puntuadores</a:t>
            </a:r>
            <a:r>
              <a:rPr lang="es-AR" sz="2000" b="1" u="sng" dirty="0">
                <a:solidFill>
                  <a:schemeClr val="dk1"/>
                </a:solidFill>
              </a:rPr>
              <a:t> y Delimitadores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</a:t>
            </a:r>
            <a:r>
              <a:rPr lang="es-AR" sz="2000" dirty="0" err="1">
                <a:solidFill>
                  <a:schemeClr val="dk1"/>
                </a:solidFill>
              </a:rPr>
              <a:t>punctuator</a:t>
            </a:r>
            <a:r>
              <a:rPr lang="es-AR" sz="2000" dirty="0">
                <a:solidFill>
                  <a:schemeClr val="dk1"/>
                </a:solidFill>
              </a:rPr>
              <a:t>&gt; ::= . | , | ; | [ | ] | : | ( | ) | :- | ?- | |</a:t>
            </a: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&lt;operador&gt; ::= + | - | * | / | &lt; | &gt; | =&lt; | &gt;= | </a:t>
            </a:r>
            <a:r>
              <a:rPr lang="es-AR" sz="2000" dirty="0" err="1">
                <a:solidFill>
                  <a:schemeClr val="dk1"/>
                </a:solidFill>
              </a:rPr>
              <a:t>is</a:t>
            </a:r>
            <a:r>
              <a:rPr lang="es-AR" sz="2000" dirty="0">
                <a:solidFill>
                  <a:schemeClr val="dk1"/>
                </a:solidFill>
              </a:rPr>
              <a:t> | =:= | =\= | == | \== | @&lt; | @=&lt; | @&gt; | @&gt;= | =.. | ^ | mod | </a:t>
            </a:r>
            <a:r>
              <a:rPr lang="es-AR" sz="2000" dirty="0" err="1">
                <a:solidFill>
                  <a:schemeClr val="dk1"/>
                </a:solidFill>
              </a:rPr>
              <a:t>div</a:t>
            </a:r>
            <a:r>
              <a:rPr lang="es-AR" sz="2000" dirty="0">
                <a:solidFill>
                  <a:schemeClr val="dk1"/>
                </a:solidFill>
              </a:rPr>
              <a:t> | rem | </a:t>
            </a:r>
            <a:r>
              <a:rPr lang="es-AR" sz="2000" dirty="0" err="1">
                <a:solidFill>
                  <a:schemeClr val="dk1"/>
                </a:solidFill>
              </a:rPr>
              <a:t>rdiv</a:t>
            </a:r>
            <a:r>
              <a:rPr lang="es-AR" sz="2000" dirty="0">
                <a:solidFill>
                  <a:schemeClr val="dk1"/>
                </a:solidFill>
              </a:rPr>
              <a:t> | &lt;&lt; | &gt;&gt; | /\ | \/ | ~ | \ | </a:t>
            </a:r>
            <a:r>
              <a:rPr lang="es-AR" sz="2000" dirty="0" err="1">
                <a:solidFill>
                  <a:schemeClr val="dk1"/>
                </a:solidFill>
              </a:rPr>
              <a:t>xor</a:t>
            </a:r>
            <a:endParaRPr lang="es-AR" sz="2000" dirty="0">
              <a:solidFill>
                <a:schemeClr val="dk1"/>
              </a:solidFill>
            </a:endParaRPr>
          </a:p>
          <a:p>
            <a:pPr>
              <a:lnSpc>
                <a:spcPct val="115000"/>
              </a:lnSpc>
              <a:spcBef>
                <a:spcPts val="1200"/>
              </a:spcBef>
            </a:pPr>
            <a:r>
              <a:rPr lang="es-AR" sz="2000" dirty="0">
                <a:solidFill>
                  <a:schemeClr val="dk1"/>
                </a:solidFill>
              </a:rPr>
              <a:t>&lt;delimitador&gt; ::= . | , | ; | :- | ?- | |</a:t>
            </a:r>
          </a:p>
          <a:p>
            <a:br>
              <a:rPr lang="es-AR" sz="3200" dirty="0"/>
            </a:br>
            <a:endParaRPr lang="en-US" sz="2700" b="1" u="sng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 rot="4778638">
            <a:off x="3442794" y="-2534286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95" name="Google Shape;195;p25"/>
          <p:cNvSpPr txBox="1"/>
          <p:nvPr/>
        </p:nvSpPr>
        <p:spPr>
          <a:xfrm>
            <a:off x="0" y="0"/>
            <a:ext cx="145956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- ¿Por qué utilizarlo?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493600" y="1966258"/>
            <a:ext cx="17200500" cy="6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Prolog es útil para tareas que involucran inferencia lógica, búsqueda de patrones, y manipulación de conocimiento estructurado.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Una vez definida la base de conocimientos, su programación es sencilla, ya que, con pocas líneas de código, se pueden obtener resultados complejos.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Permite fácilmente consultar por todas las opciones de una regla programando únicamente su camino positivo con pequeños cambios.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Es semi interpretado, ya que el codigo fuente se compila a un código de byte el cual se interpreta en una máquina virtual denominada Warren Abstract Machine.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 rot="4781709">
            <a:off x="3727265" y="-2390462"/>
            <a:ext cx="10851617" cy="13407835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02" name="Google Shape;202;p26"/>
          <p:cNvSpPr txBox="1"/>
          <p:nvPr/>
        </p:nvSpPr>
        <p:spPr>
          <a:xfrm>
            <a:off x="894525" y="395650"/>
            <a:ext cx="165171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- Algoritmos de Ordenamiento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3" name="Google Shape;203;p26"/>
          <p:cNvSpPr txBox="1"/>
          <p:nvPr/>
        </p:nvSpPr>
        <p:spPr>
          <a:xfrm>
            <a:off x="1143462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por Inserción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4" name="Google Shape;204;p26"/>
          <p:cNvSpPr txBox="1"/>
          <p:nvPr/>
        </p:nvSpPr>
        <p:spPr>
          <a:xfrm>
            <a:off x="9530549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de burbuja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588" y="2575425"/>
            <a:ext cx="8148825" cy="66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94250" y="2575425"/>
            <a:ext cx="8798550" cy="66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/>
        </p:nvSpPr>
        <p:spPr>
          <a:xfrm rot="4778638">
            <a:off x="716494" y="-2924511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12" name="Google Shape;212;p27"/>
          <p:cNvSpPr txBox="1"/>
          <p:nvPr/>
        </p:nvSpPr>
        <p:spPr>
          <a:xfrm>
            <a:off x="334225" y="300775"/>
            <a:ext cx="161886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Resumen: Similitudes y Diferencias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493600" y="1966258"/>
            <a:ext cx="172005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91440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493600" y="1782450"/>
            <a:ext cx="17200500" cy="76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 b="1">
                <a:latin typeface="DM Sans"/>
                <a:ea typeface="DM Sans"/>
                <a:cs typeface="DM Sans"/>
                <a:sym typeface="DM Sans"/>
              </a:rPr>
              <a:t>Similitudes:</a:t>
            </a:r>
            <a:endParaRPr sz="3632" b="1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Ambos desarrollados en la decada de 1970.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Tuvieron impacto significativo en el campo de la programacion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Permiten definir tipos de datos comlejos.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Permiten construir estructuras de datos dinámicas y recursivas.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 b="1">
                <a:latin typeface="DM Sans"/>
                <a:ea typeface="DM Sans"/>
                <a:cs typeface="DM Sans"/>
                <a:sym typeface="DM Sans"/>
              </a:rPr>
              <a:t>Diferencias:</a:t>
            </a:r>
            <a:endParaRPr sz="3632" b="1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Pascal es fuertemente tipado, con amplia comprobación de errores. No tiene función directa de ordenamiento y utiliza programación Estructurada y orientada a objetos.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marL="457200" marR="0" lvl="0" indent="-433832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Prolog es semi-interpretado. Se utiliza en IA y linguistica computacional. Tiene predicados preexistentes para el ordenamiento de listas, como sort/2 o sort/4, y esta basado en el paradigma Lógico.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/>
          <p:nvPr/>
        </p:nvSpPr>
        <p:spPr>
          <a:xfrm rot="4780159">
            <a:off x="3508849" y="-1511900"/>
            <a:ext cx="15529570" cy="15335451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0"/>
                </a:lnTo>
                <a:lnTo>
                  <a:pt x="0" y="15335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220" name="Google Shape;220;p28"/>
          <p:cNvSpPr txBox="1"/>
          <p:nvPr/>
        </p:nvSpPr>
        <p:spPr>
          <a:xfrm>
            <a:off x="1480133" y="1755934"/>
            <a:ext cx="10183108" cy="138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Q&amp;A y Repaso</a:t>
            </a:r>
            <a:endParaRPr/>
          </a:p>
        </p:txBody>
      </p:sp>
      <p:sp>
        <p:nvSpPr>
          <p:cNvPr id="221" name="Google Shape;221;p28"/>
          <p:cNvSpPr txBox="1"/>
          <p:nvPr/>
        </p:nvSpPr>
        <p:spPr>
          <a:xfrm>
            <a:off x="1028700" y="4450936"/>
            <a:ext cx="14376300" cy="335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12467" marR="0" lvl="1" indent="-356233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Pascal es </a:t>
            </a: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un lenguaje compilado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y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… Prolog? E</a:t>
            </a: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 interpretado? </a:t>
            </a:r>
            <a:endParaRPr/>
          </a:p>
          <a:p>
            <a:pPr marL="712468" marR="0" lvl="1" indent="-356234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Por qué un desarrollador elegiría 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Pascal </a:t>
            </a: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para desarrollar una aplicación?</a:t>
            </a:r>
            <a:endParaRPr/>
          </a:p>
          <a:p>
            <a:pPr marL="712467" marR="0" lvl="1" indent="-356233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 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qué</a:t>
            </a:r>
            <a:r>
              <a:rPr lang="en-US" sz="3299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paradigma pertenecen ambos lenguajes?</a:t>
            </a:r>
            <a:endParaRPr sz="3299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712468" marR="0" lvl="1" indent="-356234" algn="l" rtl="0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3299"/>
              <a:buFont typeface="DM Sans"/>
              <a:buChar char="•"/>
            </a:pP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Qué ventajas tiene Prolog al basarse en el Paradigma Lógico?</a:t>
            </a:r>
            <a:endParaRPr sz="3299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222" name="Google Shape;222;p28"/>
          <p:cNvCxnSpPr/>
          <p:nvPr/>
        </p:nvCxnSpPr>
        <p:spPr>
          <a:xfrm>
            <a:off x="1326291" y="3316177"/>
            <a:ext cx="13512888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23" name="Google Shape;223;p28"/>
          <p:cNvSpPr txBox="1"/>
          <p:nvPr/>
        </p:nvSpPr>
        <p:spPr>
          <a:xfrm>
            <a:off x="14074096" y="720142"/>
            <a:ext cx="2805564" cy="4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r" rtl="0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99" b="0" i="0" u="sng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Despejando dudas</a:t>
            </a:r>
            <a:endParaRPr/>
          </a:p>
        </p:txBody>
      </p:sp>
      <p:sp>
        <p:nvSpPr>
          <p:cNvPr id="224" name="Google Shape;224;p28"/>
          <p:cNvSpPr/>
          <p:nvPr/>
        </p:nvSpPr>
        <p:spPr>
          <a:xfrm>
            <a:off x="17004495" y="582132"/>
            <a:ext cx="819806" cy="710995"/>
          </a:xfrm>
          <a:custGeom>
            <a:avLst/>
            <a:gdLst/>
            <a:ahLst/>
            <a:cxnLst/>
            <a:rect l="l" t="t" r="r" b="b"/>
            <a:pathLst>
              <a:path w="819806" h="710995" extrusionOk="0">
                <a:moveTo>
                  <a:pt x="0" y="0"/>
                </a:moveTo>
                <a:lnTo>
                  <a:pt x="819806" y="0"/>
                </a:lnTo>
                <a:lnTo>
                  <a:pt x="819806" y="710995"/>
                </a:lnTo>
                <a:lnTo>
                  <a:pt x="0" y="7109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11892951" y="-1087728"/>
            <a:ext cx="8291788" cy="8229600"/>
          </a:xfrm>
          <a:custGeom>
            <a:avLst/>
            <a:gdLst/>
            <a:ahLst/>
            <a:cxnLst/>
            <a:rect l="l" t="t" r="r" b="b"/>
            <a:pathLst>
              <a:path w="8291788" h="8229600" extrusionOk="0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03" name="Google Shape;103;p14"/>
          <p:cNvSpPr txBox="1"/>
          <p:nvPr/>
        </p:nvSpPr>
        <p:spPr>
          <a:xfrm>
            <a:off x="2352127" y="1962522"/>
            <a:ext cx="13583746" cy="1381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0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Tabla de Contenidos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9182275" y="4458052"/>
            <a:ext cx="6753600" cy="30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647700" marR="0" lvl="1" indent="-3238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Por que utilizar Prolog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marL="647700" marR="0" lvl="1" indent="-3238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Sorting en ambos lenguajes. Insertion Sort y Bubble Sort.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marL="647700" marR="0" lvl="1" indent="-3238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Resumen.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marL="647700" marR="0" lvl="1" indent="-323850" algn="l" rtl="0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Q&amp;A.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05" name="Google Shape;105;p14"/>
          <p:cNvCxnSpPr/>
          <p:nvPr/>
        </p:nvCxnSpPr>
        <p:spPr>
          <a:xfrm>
            <a:off x="1409573" y="3629073"/>
            <a:ext cx="1511565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14"/>
          <p:cNvSpPr/>
          <p:nvPr/>
        </p:nvSpPr>
        <p:spPr>
          <a:xfrm>
            <a:off x="1481367" y="2211839"/>
            <a:ext cx="601706" cy="892017"/>
          </a:xfrm>
          <a:custGeom>
            <a:avLst/>
            <a:gdLst/>
            <a:ahLst/>
            <a:cxnLst/>
            <a:rect l="l" t="t" r="r" b="b"/>
            <a:pathLst>
              <a:path w="601706" h="892017" extrusionOk="0">
                <a:moveTo>
                  <a:pt x="0" y="0"/>
                </a:moveTo>
                <a:lnTo>
                  <a:pt x="601706" y="0"/>
                </a:lnTo>
                <a:lnTo>
                  <a:pt x="601706" y="892016"/>
                </a:lnTo>
                <a:lnTo>
                  <a:pt x="0" y="892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  <p:grpSp>
        <p:nvGrpSpPr>
          <p:cNvPr id="107" name="Google Shape;107;p14"/>
          <p:cNvGrpSpPr/>
          <p:nvPr/>
        </p:nvGrpSpPr>
        <p:grpSpPr>
          <a:xfrm>
            <a:off x="1481367" y="4458043"/>
            <a:ext cx="6875025" cy="3995775"/>
            <a:chOff x="0" y="-66686"/>
            <a:chExt cx="9166700" cy="5327700"/>
          </a:xfrm>
        </p:grpSpPr>
        <p:sp>
          <p:nvSpPr>
            <p:cNvPr id="108" name="Google Shape;108;p14"/>
            <p:cNvSpPr txBox="1"/>
            <p:nvPr/>
          </p:nvSpPr>
          <p:spPr>
            <a:xfrm>
              <a:off x="506300" y="-66675"/>
              <a:ext cx="86604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914400" marR="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0" y="-66686"/>
              <a:ext cx="8660400" cy="53277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914400" lvl="1" indent="-4191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Características de Pascal, BNF y su contexto histórico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914400" lvl="1" indent="-4191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DM Sans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Por qué utilizar Pascal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914400" lvl="1" indent="-41910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Prolog. características, su gramática léxica y su historia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marL="91440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  <a:p>
              <a:pPr marL="914400" lvl="0" indent="0" algn="l" rtl="0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 rot="4778638">
            <a:off x="716494" y="-2924511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15" name="Google Shape;115;p15"/>
          <p:cNvSpPr txBox="1"/>
          <p:nvPr/>
        </p:nvSpPr>
        <p:spPr>
          <a:xfrm>
            <a:off x="1407149" y="3832429"/>
            <a:ext cx="145407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 b="1">
                <a:latin typeface="DM Sans"/>
                <a:ea typeface="DM Sans"/>
                <a:cs typeface="DM Sans"/>
                <a:sym typeface="DM Sans"/>
              </a:rPr>
              <a:t>Pascal</a:t>
            </a:r>
            <a:r>
              <a:rPr lang="en-US" sz="14000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/>
          <p:nvPr/>
        </p:nvSpPr>
        <p:spPr>
          <a:xfrm rot="4778638">
            <a:off x="4931069" y="-1634336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21" name="Google Shape;121;p16"/>
          <p:cNvSpPr txBox="1"/>
          <p:nvPr/>
        </p:nvSpPr>
        <p:spPr>
          <a:xfrm>
            <a:off x="2125701" y="922580"/>
            <a:ext cx="11748600" cy="10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26" b="1">
                <a:latin typeface="DM Sans"/>
                <a:ea typeface="DM Sans"/>
                <a:cs typeface="DM Sans"/>
                <a:sym typeface="DM Sans"/>
              </a:rPr>
              <a:t>Pascal</a:t>
            </a:r>
            <a:r>
              <a:rPr lang="en-US" sz="6726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- Contexto Histórico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443801" y="3403616"/>
            <a:ext cx="15400500" cy="5110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Creado por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Niklaus Wirth.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 comenzó a desarrollar a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comienzos</a:t>
            </a: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de los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70</a:t>
            </a: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y se lanzó su primera versión 0.9.0 en febrero de 19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71</a:t>
            </a: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Diseñado para ser un lenguaje orientado a objetos.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Se puede compilar en una variedad de plataformas informáticas y es fácil de aprender</a:t>
            </a: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3532" b="0" i="0" u="none" strike="noStrike" cap="non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532"/>
              <a:buFont typeface="DM Sans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Lenguaje COMPILADO.</a:t>
            </a:r>
            <a:endParaRPr sz="3532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23" name="Google Shape;123;p16"/>
          <p:cNvCxnSpPr/>
          <p:nvPr/>
        </p:nvCxnSpPr>
        <p:spPr>
          <a:xfrm>
            <a:off x="1956751" y="2048597"/>
            <a:ext cx="13144301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4" name="Google Shape;124;p16"/>
          <p:cNvSpPr/>
          <p:nvPr/>
        </p:nvSpPr>
        <p:spPr>
          <a:xfrm>
            <a:off x="13974855" y="1100494"/>
            <a:ext cx="748848" cy="748848"/>
          </a:xfrm>
          <a:custGeom>
            <a:avLst/>
            <a:gdLst/>
            <a:ahLst/>
            <a:cxnLst/>
            <a:rect l="l" t="t" r="r" b="b"/>
            <a:pathLst>
              <a:path w="748848" h="748848" extrusionOk="0">
                <a:moveTo>
                  <a:pt x="0" y="0"/>
                </a:moveTo>
                <a:lnTo>
                  <a:pt x="748848" y="0"/>
                </a:lnTo>
                <a:lnTo>
                  <a:pt x="748848" y="748847"/>
                </a:lnTo>
                <a:lnTo>
                  <a:pt x="0" y="7488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FBF5"/>
        </a:solid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 rot="4778638">
            <a:off x="-3968736" y="-6116892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30" name="Google Shape;130;p17"/>
          <p:cNvSpPr txBox="1"/>
          <p:nvPr/>
        </p:nvSpPr>
        <p:spPr>
          <a:xfrm>
            <a:off x="974355" y="1028700"/>
            <a:ext cx="16230600" cy="10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26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Principales Características de </a:t>
            </a:r>
            <a:r>
              <a:rPr lang="en-US" sz="6726" b="1">
                <a:latin typeface="DM Sans"/>
                <a:ea typeface="DM Sans"/>
                <a:cs typeface="DM Sans"/>
                <a:sym typeface="DM Sans"/>
              </a:rPr>
              <a:t>Pascal</a:t>
            </a:r>
            <a:endParaRPr/>
          </a:p>
        </p:txBody>
      </p:sp>
      <p:sp>
        <p:nvSpPr>
          <p:cNvPr id="131" name="Google Shape;131;p17"/>
          <p:cNvSpPr txBox="1"/>
          <p:nvPr/>
        </p:nvSpPr>
        <p:spPr>
          <a:xfrm>
            <a:off x="974350" y="3760625"/>
            <a:ext cx="7625100" cy="3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Sintaxis legible y clara.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Fuertemente tipado.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Amplia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comprobación de errores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 b="0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Lenguaje interpretado de alto nivel.</a:t>
            </a:r>
            <a:endParaRPr/>
          </a:p>
        </p:txBody>
      </p:sp>
      <p:cxnSp>
        <p:nvCxnSpPr>
          <p:cNvPr id="132" name="Google Shape;132;p17"/>
          <p:cNvCxnSpPr/>
          <p:nvPr/>
        </p:nvCxnSpPr>
        <p:spPr>
          <a:xfrm>
            <a:off x="710758" y="2047875"/>
            <a:ext cx="17102772" cy="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3" name="Google Shape;133;p17"/>
          <p:cNvSpPr txBox="1"/>
          <p:nvPr/>
        </p:nvSpPr>
        <p:spPr>
          <a:xfrm>
            <a:off x="8826057" y="3640288"/>
            <a:ext cx="9144000" cy="358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Se basa en el estilo estructurado por bloques del lenguaje de programación Algol.</a:t>
            </a:r>
            <a:endParaRPr/>
          </a:p>
          <a:p>
            <a:pPr marL="762608" marR="0" lvl="1" indent="-381304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Soporta programación estructurada a través de funciones y procedimientos.</a:t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16771129" y="1226944"/>
            <a:ext cx="867652" cy="631139"/>
          </a:xfrm>
          <a:custGeom>
            <a:avLst/>
            <a:gdLst/>
            <a:ahLst/>
            <a:cxnLst/>
            <a:rect l="l" t="t" r="r" b="b"/>
            <a:pathLst>
              <a:path w="867652" h="631139" extrusionOk="0">
                <a:moveTo>
                  <a:pt x="0" y="0"/>
                </a:moveTo>
                <a:lnTo>
                  <a:pt x="867652" y="0"/>
                </a:lnTo>
                <a:lnTo>
                  <a:pt x="867652" y="631138"/>
                </a:lnTo>
                <a:lnTo>
                  <a:pt x="0" y="631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/>
        </p:nvSpPr>
        <p:spPr>
          <a:xfrm>
            <a:off x="0" y="0"/>
            <a:ext cx="14595600" cy="246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BNF. Gramática Léxica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6736" b="1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0" name="Google Shape;140;p18"/>
          <p:cNvSpPr/>
          <p:nvPr/>
        </p:nvSpPr>
        <p:spPr>
          <a:xfrm rot="4775967">
            <a:off x="4503731" y="-917156"/>
            <a:ext cx="12473300" cy="1305462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1" name="Google Shape;141;p18"/>
          <p:cNvSpPr txBox="1"/>
          <p:nvPr/>
        </p:nvSpPr>
        <p:spPr>
          <a:xfrm>
            <a:off x="740471" y="1699263"/>
            <a:ext cx="15229200" cy="821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chemeClr val="dk1"/>
                </a:solidFill>
              </a:rPr>
              <a:t>Tokens </a:t>
            </a:r>
            <a:r>
              <a:rPr lang="en-US" sz="2400" b="1" u="sng" dirty="0" err="1">
                <a:solidFill>
                  <a:schemeClr val="dk1"/>
                </a:solidFill>
              </a:rPr>
              <a:t>Básicos</a:t>
            </a:r>
            <a:endParaRPr sz="2400" b="1" u="sng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&lt;token&gt; ::= &lt;palabra </a:t>
            </a:r>
            <a:r>
              <a:rPr lang="en-US" sz="2200" dirty="0" err="1">
                <a:solidFill>
                  <a:schemeClr val="dk1"/>
                </a:solidFill>
              </a:rPr>
              <a:t>reservada</a:t>
            </a:r>
            <a:r>
              <a:rPr lang="en-US" sz="2200" dirty="0">
                <a:solidFill>
                  <a:schemeClr val="dk1"/>
                </a:solidFill>
              </a:rPr>
              <a:t>&gt; | &lt;</a:t>
            </a:r>
            <a:r>
              <a:rPr lang="en-US" sz="2200" dirty="0" err="1">
                <a:solidFill>
                  <a:schemeClr val="dk1"/>
                </a:solidFill>
              </a:rPr>
              <a:t>identificador</a:t>
            </a:r>
            <a:r>
              <a:rPr lang="en-US" sz="2200" dirty="0">
                <a:solidFill>
                  <a:schemeClr val="dk1"/>
                </a:solidFill>
              </a:rPr>
              <a:t>&gt; | &lt;</a:t>
            </a:r>
            <a:r>
              <a:rPr lang="en-US" sz="2200" dirty="0" err="1">
                <a:solidFill>
                  <a:schemeClr val="dk1"/>
                </a:solidFill>
              </a:rPr>
              <a:t>constante</a:t>
            </a:r>
            <a:r>
              <a:rPr lang="en-US" sz="2200" dirty="0">
                <a:solidFill>
                  <a:schemeClr val="dk1"/>
                </a:solidFill>
              </a:rPr>
              <a:t>&gt; | &lt;literal de </a:t>
            </a:r>
            <a:r>
              <a:rPr lang="en-US" sz="2200" dirty="0" err="1">
                <a:solidFill>
                  <a:schemeClr val="dk1"/>
                </a:solidFill>
              </a:rPr>
              <a:t>cadena</a:t>
            </a:r>
            <a:r>
              <a:rPr lang="en-US" sz="2200" dirty="0">
                <a:solidFill>
                  <a:schemeClr val="dk1"/>
                </a:solidFill>
              </a:rPr>
              <a:t>&gt; | &lt;punctuator&gt; | &lt;</a:t>
            </a:r>
            <a:r>
              <a:rPr lang="en-US" sz="2200" dirty="0" err="1">
                <a:solidFill>
                  <a:schemeClr val="dk1"/>
                </a:solidFill>
              </a:rPr>
              <a:t>operador</a:t>
            </a:r>
            <a:r>
              <a:rPr lang="en-US" sz="2200" dirty="0">
                <a:solidFill>
                  <a:schemeClr val="dk1"/>
                </a:solidFill>
              </a:rPr>
              <a:t>&gt; | &lt;</a:t>
            </a:r>
            <a:r>
              <a:rPr lang="en-US" sz="2200" dirty="0" err="1">
                <a:solidFill>
                  <a:schemeClr val="dk1"/>
                </a:solidFill>
              </a:rPr>
              <a:t>delimitador</a:t>
            </a:r>
            <a:r>
              <a:rPr lang="en-US" sz="2200" dirty="0">
                <a:solidFill>
                  <a:schemeClr val="dk1"/>
                </a:solidFill>
              </a:rPr>
              <a:t>&gt;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b="1" u="sng" dirty="0">
                <a:solidFill>
                  <a:schemeClr val="dk1"/>
                </a:solidFill>
              </a:rPr>
              <a:t>Palabras </a:t>
            </a:r>
            <a:r>
              <a:rPr lang="en-US" sz="2400" b="1" u="sng" dirty="0" err="1">
                <a:solidFill>
                  <a:schemeClr val="dk1"/>
                </a:solidFill>
              </a:rPr>
              <a:t>Reservadas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&lt;palabra </a:t>
            </a:r>
            <a:r>
              <a:rPr lang="en-US" sz="2200" dirty="0" err="1">
                <a:solidFill>
                  <a:schemeClr val="dk1"/>
                </a:solidFill>
              </a:rPr>
              <a:t>reservada</a:t>
            </a:r>
            <a:r>
              <a:rPr lang="en-US" sz="2200" dirty="0">
                <a:solidFill>
                  <a:schemeClr val="dk1"/>
                </a:solidFill>
              </a:rPr>
              <a:t>&gt; ::= program | const | type | var | procedure | function | label | </a:t>
            </a:r>
            <a:r>
              <a:rPr lang="en-US" sz="2200" dirty="0" err="1">
                <a:solidFill>
                  <a:schemeClr val="dk1"/>
                </a:solidFill>
              </a:rPr>
              <a:t>goto</a:t>
            </a:r>
            <a:r>
              <a:rPr lang="en-US" sz="2200" dirty="0">
                <a:solidFill>
                  <a:schemeClr val="dk1"/>
                </a:solidFill>
              </a:rPr>
              <a:t> | if | then | else | case | of | while | do | repeat | until | for | to | </a:t>
            </a:r>
            <a:r>
              <a:rPr lang="en-US" sz="2200" dirty="0" err="1">
                <a:solidFill>
                  <a:schemeClr val="dk1"/>
                </a:solidFill>
              </a:rPr>
              <a:t>downto</a:t>
            </a:r>
            <a:r>
              <a:rPr lang="en-US" sz="2200" dirty="0">
                <a:solidFill>
                  <a:schemeClr val="dk1"/>
                </a:solidFill>
              </a:rPr>
              <a:t> | with | begin | end | and | or | not | div | mod</a:t>
            </a:r>
            <a:endParaRPr sz="1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b="1" u="sng" dirty="0" err="1">
                <a:solidFill>
                  <a:schemeClr val="dk1"/>
                </a:solidFill>
              </a:rPr>
              <a:t>Identificadores</a:t>
            </a:r>
            <a:endParaRPr sz="19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identificador</a:t>
            </a:r>
            <a:r>
              <a:rPr lang="en-US" sz="2200" dirty="0">
                <a:solidFill>
                  <a:schemeClr val="dk1"/>
                </a:solidFill>
              </a:rPr>
              <a:t>&gt; ::= &lt;</a:t>
            </a:r>
            <a:r>
              <a:rPr lang="en-US" sz="2200" dirty="0" err="1">
                <a:solidFill>
                  <a:schemeClr val="dk1"/>
                </a:solidFill>
              </a:rPr>
              <a:t>letra</a:t>
            </a:r>
            <a:r>
              <a:rPr lang="en-US" sz="2200" dirty="0">
                <a:solidFill>
                  <a:schemeClr val="dk1"/>
                </a:solidFill>
              </a:rPr>
              <a:t>&gt; {&lt;</a:t>
            </a:r>
            <a:r>
              <a:rPr lang="en-US" sz="2200" dirty="0" err="1">
                <a:solidFill>
                  <a:schemeClr val="dk1"/>
                </a:solidFill>
              </a:rPr>
              <a:t>letra</a:t>
            </a:r>
            <a:r>
              <a:rPr lang="en-US" sz="2200" dirty="0">
                <a:solidFill>
                  <a:schemeClr val="dk1"/>
                </a:solidFill>
              </a:rPr>
              <a:t> o </a:t>
            </a:r>
            <a:r>
              <a:rPr lang="en-US" sz="2200" dirty="0" err="1">
                <a:solidFill>
                  <a:schemeClr val="dk1"/>
                </a:solidFill>
              </a:rPr>
              <a:t>dígito</a:t>
            </a:r>
            <a:r>
              <a:rPr lang="en-US" sz="2200" dirty="0">
                <a:solidFill>
                  <a:schemeClr val="dk1"/>
                </a:solidFill>
              </a:rPr>
              <a:t>&gt;}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letra</a:t>
            </a:r>
            <a:r>
              <a:rPr lang="en-US" sz="2200" dirty="0">
                <a:solidFill>
                  <a:schemeClr val="dk1"/>
                </a:solidFill>
              </a:rPr>
              <a:t>&gt; ::= a | b | c | ... | z | A | B | ... | Z | _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letra</a:t>
            </a:r>
            <a:r>
              <a:rPr lang="en-US" sz="2200" dirty="0">
                <a:solidFill>
                  <a:schemeClr val="dk1"/>
                </a:solidFill>
              </a:rPr>
              <a:t> o </a:t>
            </a:r>
            <a:r>
              <a:rPr lang="en-US" sz="2200" dirty="0" err="1">
                <a:solidFill>
                  <a:schemeClr val="dk1"/>
                </a:solidFill>
              </a:rPr>
              <a:t>dígito</a:t>
            </a:r>
            <a:r>
              <a:rPr lang="en-US" sz="2200" dirty="0">
                <a:solidFill>
                  <a:schemeClr val="dk1"/>
                </a:solidFill>
              </a:rPr>
              <a:t>&gt; ::= &lt;</a:t>
            </a:r>
            <a:r>
              <a:rPr lang="en-US" sz="2200" dirty="0" err="1">
                <a:solidFill>
                  <a:schemeClr val="dk1"/>
                </a:solidFill>
              </a:rPr>
              <a:t>letra</a:t>
            </a:r>
            <a:r>
              <a:rPr lang="en-US" sz="2200" dirty="0">
                <a:solidFill>
                  <a:schemeClr val="dk1"/>
                </a:solidFill>
              </a:rPr>
              <a:t>&gt; | &lt;</a:t>
            </a:r>
            <a:r>
              <a:rPr lang="en-US" sz="2200" dirty="0" err="1">
                <a:solidFill>
                  <a:schemeClr val="dk1"/>
                </a:solidFill>
              </a:rPr>
              <a:t>dígito</a:t>
            </a:r>
            <a:r>
              <a:rPr lang="en-US" sz="2200" dirty="0">
                <a:solidFill>
                  <a:schemeClr val="dk1"/>
                </a:solidFill>
              </a:rPr>
              <a:t>&gt;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dígito</a:t>
            </a:r>
            <a:r>
              <a:rPr lang="en-US" sz="2200" dirty="0">
                <a:solidFill>
                  <a:schemeClr val="dk1"/>
                </a:solidFill>
              </a:rPr>
              <a:t>&gt; ::= 0 | 1 | ... | 9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400" b="1" u="sng" dirty="0" err="1">
                <a:solidFill>
                  <a:schemeClr val="dk1"/>
                </a:solidFill>
              </a:rPr>
              <a:t>Puntuadores</a:t>
            </a:r>
            <a:r>
              <a:rPr lang="en-US" sz="2400" b="1" u="sng" dirty="0">
                <a:solidFill>
                  <a:schemeClr val="dk1"/>
                </a:solidFill>
              </a:rPr>
              <a:t> y </a:t>
            </a:r>
            <a:r>
              <a:rPr lang="en-US" sz="2400" b="1" u="sng" dirty="0" err="1">
                <a:solidFill>
                  <a:schemeClr val="dk1"/>
                </a:solidFill>
              </a:rPr>
              <a:t>Delimitadores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&lt;punctuator&gt; ::= . | , | ; | [ | ] | : | ( | ) | := | ..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operador</a:t>
            </a:r>
            <a:r>
              <a:rPr lang="en-US" sz="2200" dirty="0">
                <a:solidFill>
                  <a:schemeClr val="dk1"/>
                </a:solidFill>
              </a:rPr>
              <a:t>&gt; ::= + | - | * | / | div | mod | and | or | not | = | &lt;&gt; | &lt; | &lt;= | &gt;= | &gt; | in</a:t>
            </a:r>
            <a:endParaRPr sz="2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 dirty="0">
                <a:solidFill>
                  <a:schemeClr val="dk1"/>
                </a:solidFill>
              </a:rPr>
              <a:t>&lt;</a:t>
            </a:r>
            <a:r>
              <a:rPr lang="en-US" sz="2200" dirty="0" err="1">
                <a:solidFill>
                  <a:schemeClr val="dk1"/>
                </a:solidFill>
              </a:rPr>
              <a:t>delimitador</a:t>
            </a:r>
            <a:r>
              <a:rPr lang="en-US" sz="2200" dirty="0">
                <a:solidFill>
                  <a:schemeClr val="dk1"/>
                </a:solidFill>
              </a:rPr>
              <a:t>&gt; ::= begin | end | if | then | else | case | of | while | do | repeat | until | for | to | </a:t>
            </a:r>
            <a:r>
              <a:rPr lang="en-US" sz="2200" dirty="0" err="1">
                <a:solidFill>
                  <a:schemeClr val="dk1"/>
                </a:solidFill>
              </a:rPr>
              <a:t>downto</a:t>
            </a:r>
            <a:r>
              <a:rPr lang="en-US" sz="2200" dirty="0">
                <a:solidFill>
                  <a:schemeClr val="dk1"/>
                </a:solidFill>
              </a:rPr>
              <a:t> | with | </a:t>
            </a:r>
            <a:r>
              <a:rPr lang="en-US" sz="2200" dirty="0" err="1">
                <a:solidFill>
                  <a:schemeClr val="dk1"/>
                </a:solidFill>
              </a:rPr>
              <a:t>goto</a:t>
            </a:r>
            <a:endParaRPr sz="2200" dirty="0">
              <a:solidFill>
                <a:schemeClr val="dk1"/>
              </a:solidFill>
            </a:endParaRPr>
          </a:p>
          <a:p>
            <a:pPr marL="13716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/>
          <p:nvPr/>
        </p:nvSpPr>
        <p:spPr>
          <a:xfrm rot="4778638">
            <a:off x="3442794" y="-2534286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47" name="Google Shape;147;p19"/>
          <p:cNvSpPr txBox="1"/>
          <p:nvPr/>
        </p:nvSpPr>
        <p:spPr>
          <a:xfrm>
            <a:off x="0" y="0"/>
            <a:ext cx="145956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¿Por qué utilizarlo?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493600" y="1966258"/>
            <a:ext cx="17200500" cy="44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Pascal permite a los programadores definir tipos de datos estructurados complejos y construir estructuras de datos dinámicas y recursivas (listas, árboles).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Se pueden utilizar registros, enumeraciones, subrangos, variables asignadas con punteros y conjuntos asociados.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marL="784198" marR="0" lvl="1" indent="-392099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Permite definiciones de procedimientos anidados.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/>
          <p:nvPr/>
        </p:nvSpPr>
        <p:spPr>
          <a:xfrm rot="4781709">
            <a:off x="3727265" y="-2390462"/>
            <a:ext cx="10851617" cy="13407835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54" name="Google Shape;154;p20"/>
          <p:cNvSpPr txBox="1"/>
          <p:nvPr/>
        </p:nvSpPr>
        <p:spPr>
          <a:xfrm>
            <a:off x="894525" y="395650"/>
            <a:ext cx="16517100" cy="12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736" b="1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Algoritmos de Ordenamiento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1143462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por Inserción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9530549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l" rtl="0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de burbuja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3100" y="2362775"/>
            <a:ext cx="6977925" cy="744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575" y="2362775"/>
            <a:ext cx="7870650" cy="74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/>
          <p:nvPr/>
        </p:nvSpPr>
        <p:spPr>
          <a:xfrm rot="4778638">
            <a:off x="716494" y="-2924511"/>
            <a:ext cx="15549939" cy="15355566"/>
          </a:xfrm>
          <a:custGeom>
            <a:avLst/>
            <a:gdLst/>
            <a:ahLst/>
            <a:cxnLst/>
            <a:rect l="l" t="t" r="r" b="b"/>
            <a:pathLst>
              <a:path w="15529570" h="15335451" extrusionOk="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</p:sp>
      <p:sp>
        <p:nvSpPr>
          <p:cNvPr id="164" name="Google Shape;164;p21"/>
          <p:cNvSpPr txBox="1"/>
          <p:nvPr/>
        </p:nvSpPr>
        <p:spPr>
          <a:xfrm>
            <a:off x="1407149" y="3832429"/>
            <a:ext cx="14540700" cy="215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0" b="1">
                <a:latin typeface="DM Sans"/>
                <a:ea typeface="DM Sans"/>
                <a:cs typeface="DM Sans"/>
                <a:sym typeface="DM Sans"/>
              </a:rPr>
              <a:t>Prolog</a:t>
            </a:r>
            <a:r>
              <a:rPr lang="en-US" sz="14000" b="1" i="0" u="none" strike="noStrike" cap="non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Metadata/LabelInfo.xml><?xml version="1.0" encoding="utf-8"?>
<clbl:labelList xmlns:clbl="http://schemas.microsoft.com/office/2020/mipLabelMetadata">
  <clbl:label id="{bfd0b529-4a04-4616-88d2-531082d94bb8}" enabled="1" method="Standard" siteId="{e1f8af86-ee95-4718-bd0d-375b37366c83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1149</Words>
  <Application>Microsoft Office PowerPoint</Application>
  <PresentationFormat>Custom</PresentationFormat>
  <Paragraphs>101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DM Sans</vt:lpstr>
      <vt:lpstr>Calibri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zxBAI Martin,Lucas (IT M+S) EXTERNAL</dc:creator>
  <cp:lastModifiedBy>zxBAI Martin,Lucas (IT M+S) EXTERNAL</cp:lastModifiedBy>
  <cp:revision>1</cp:revision>
  <dcterms:modified xsi:type="dcterms:W3CDTF">2024-08-09T19:31:47Z</dcterms:modified>
</cp:coreProperties>
</file>